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6" r:id="rId3"/>
    <p:sldId id="273" r:id="rId4"/>
    <p:sldId id="260" r:id="rId5"/>
    <p:sldId id="269" r:id="rId6"/>
    <p:sldId id="270" r:id="rId7"/>
    <p:sldId id="274" r:id="rId8"/>
    <p:sldId id="275" r:id="rId9"/>
  </p:sldIdLst>
  <p:sldSz cx="7561263" cy="10585450"/>
  <p:notesSz cx="6769100" cy="9906000"/>
  <p:defaultTextStyle>
    <a:defPPr>
      <a:defRPr lang="ru-RU"/>
    </a:defPPr>
    <a:lvl1pPr marL="0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4873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9747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4620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9493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74366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9240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64113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8986" algn="l" defTabSz="9897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45" y="-62"/>
      </p:cViewPr>
      <p:guideLst>
        <p:guide orient="horz" pos="3334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02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6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AA007A77-FC1A-436A-ADB0-52C3C5FF0A4A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42950"/>
            <a:ext cx="26511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5" y="4705074"/>
            <a:ext cx="5415912" cy="4457937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563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6" y="9408563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A483B76B-BE97-49B1-AB92-60703A728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4873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9747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4620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9493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4366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9240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4113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8986" algn="l" defTabSz="98974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58988" y="742950"/>
            <a:ext cx="2651125" cy="3714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58988" y="742950"/>
            <a:ext cx="2651125" cy="3714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88354"/>
            <a:ext cx="6427074" cy="22690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998422"/>
            <a:ext cx="5292884" cy="27051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9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4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9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5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3911"/>
            <a:ext cx="1701284" cy="903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3911"/>
            <a:ext cx="4977831" cy="903193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02132"/>
            <a:ext cx="6427074" cy="2102388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486567"/>
            <a:ext cx="6427074" cy="231556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48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97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46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94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74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92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641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589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69940"/>
            <a:ext cx="3339558" cy="69859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69940"/>
            <a:ext cx="3339558" cy="69859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69475"/>
            <a:ext cx="3340871" cy="98748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4873" indent="0">
              <a:buNone/>
              <a:defRPr sz="2200" b="1"/>
            </a:lvl2pPr>
            <a:lvl3pPr marL="989747" indent="0">
              <a:buNone/>
              <a:defRPr sz="1900" b="1"/>
            </a:lvl3pPr>
            <a:lvl4pPr marL="1484620" indent="0">
              <a:buNone/>
              <a:defRPr sz="1700" b="1"/>
            </a:lvl4pPr>
            <a:lvl5pPr marL="1979493" indent="0">
              <a:buNone/>
              <a:defRPr sz="1700" b="1"/>
            </a:lvl5pPr>
            <a:lvl6pPr marL="2474366" indent="0">
              <a:buNone/>
              <a:defRPr sz="1700" b="1"/>
            </a:lvl6pPr>
            <a:lvl7pPr marL="2969240" indent="0">
              <a:buNone/>
              <a:defRPr sz="1700" b="1"/>
            </a:lvl7pPr>
            <a:lvl8pPr marL="3464113" indent="0">
              <a:buNone/>
              <a:defRPr sz="1700" b="1"/>
            </a:lvl8pPr>
            <a:lvl9pPr marL="39589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56960"/>
            <a:ext cx="3340871" cy="609888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9" y="2369475"/>
            <a:ext cx="3342183" cy="98748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4873" indent="0">
              <a:buNone/>
              <a:defRPr sz="2200" b="1"/>
            </a:lvl2pPr>
            <a:lvl3pPr marL="989747" indent="0">
              <a:buNone/>
              <a:defRPr sz="1900" b="1"/>
            </a:lvl3pPr>
            <a:lvl4pPr marL="1484620" indent="0">
              <a:buNone/>
              <a:defRPr sz="1700" b="1"/>
            </a:lvl4pPr>
            <a:lvl5pPr marL="1979493" indent="0">
              <a:buNone/>
              <a:defRPr sz="1700" b="1"/>
            </a:lvl5pPr>
            <a:lvl6pPr marL="2474366" indent="0">
              <a:buNone/>
              <a:defRPr sz="1700" b="1"/>
            </a:lvl6pPr>
            <a:lvl7pPr marL="2969240" indent="0">
              <a:buNone/>
              <a:defRPr sz="1700" b="1"/>
            </a:lvl7pPr>
            <a:lvl8pPr marL="3464113" indent="0">
              <a:buNone/>
              <a:defRPr sz="1700" b="1"/>
            </a:lvl8pPr>
            <a:lvl9pPr marL="39589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356960"/>
            <a:ext cx="3342183" cy="609888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1459"/>
            <a:ext cx="2487604" cy="17936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1459"/>
            <a:ext cx="4226957" cy="903438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15104"/>
            <a:ext cx="2487604" cy="7240743"/>
          </a:xfrm>
        </p:spPr>
        <p:txBody>
          <a:bodyPr/>
          <a:lstStyle>
            <a:lvl1pPr marL="0" indent="0">
              <a:buNone/>
              <a:defRPr sz="1500"/>
            </a:lvl1pPr>
            <a:lvl2pPr marL="494873" indent="0">
              <a:buNone/>
              <a:defRPr sz="1300"/>
            </a:lvl2pPr>
            <a:lvl3pPr marL="989747" indent="0">
              <a:buNone/>
              <a:defRPr sz="1100"/>
            </a:lvl3pPr>
            <a:lvl4pPr marL="1484620" indent="0">
              <a:buNone/>
              <a:defRPr sz="1000"/>
            </a:lvl4pPr>
            <a:lvl5pPr marL="1979493" indent="0">
              <a:buNone/>
              <a:defRPr sz="1000"/>
            </a:lvl5pPr>
            <a:lvl6pPr marL="2474366" indent="0">
              <a:buNone/>
              <a:defRPr sz="1000"/>
            </a:lvl6pPr>
            <a:lvl7pPr marL="2969240" indent="0">
              <a:buNone/>
              <a:defRPr sz="1000"/>
            </a:lvl7pPr>
            <a:lvl8pPr marL="3464113" indent="0">
              <a:buNone/>
              <a:defRPr sz="1000"/>
            </a:lvl8pPr>
            <a:lvl9pPr marL="395898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09816"/>
            <a:ext cx="4536758" cy="87477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45829"/>
            <a:ext cx="4536758" cy="6351270"/>
          </a:xfrm>
        </p:spPr>
        <p:txBody>
          <a:bodyPr/>
          <a:lstStyle>
            <a:lvl1pPr marL="0" indent="0">
              <a:buNone/>
              <a:defRPr sz="3500"/>
            </a:lvl1pPr>
            <a:lvl2pPr marL="494873" indent="0">
              <a:buNone/>
              <a:defRPr sz="3000"/>
            </a:lvl2pPr>
            <a:lvl3pPr marL="989747" indent="0">
              <a:buNone/>
              <a:defRPr sz="2600"/>
            </a:lvl3pPr>
            <a:lvl4pPr marL="1484620" indent="0">
              <a:buNone/>
              <a:defRPr sz="2200"/>
            </a:lvl4pPr>
            <a:lvl5pPr marL="1979493" indent="0">
              <a:buNone/>
              <a:defRPr sz="2200"/>
            </a:lvl5pPr>
            <a:lvl6pPr marL="2474366" indent="0">
              <a:buNone/>
              <a:defRPr sz="2200"/>
            </a:lvl6pPr>
            <a:lvl7pPr marL="2969240" indent="0">
              <a:buNone/>
              <a:defRPr sz="2200"/>
            </a:lvl7pPr>
            <a:lvl8pPr marL="3464113" indent="0">
              <a:buNone/>
              <a:defRPr sz="2200"/>
            </a:lvl8pPr>
            <a:lvl9pPr marL="3958986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284587"/>
            <a:ext cx="4536758" cy="1242319"/>
          </a:xfrm>
        </p:spPr>
        <p:txBody>
          <a:bodyPr/>
          <a:lstStyle>
            <a:lvl1pPr marL="0" indent="0">
              <a:buNone/>
              <a:defRPr sz="1500"/>
            </a:lvl1pPr>
            <a:lvl2pPr marL="494873" indent="0">
              <a:buNone/>
              <a:defRPr sz="1300"/>
            </a:lvl2pPr>
            <a:lvl3pPr marL="989747" indent="0">
              <a:buNone/>
              <a:defRPr sz="1100"/>
            </a:lvl3pPr>
            <a:lvl4pPr marL="1484620" indent="0">
              <a:buNone/>
              <a:defRPr sz="1000"/>
            </a:lvl4pPr>
            <a:lvl5pPr marL="1979493" indent="0">
              <a:buNone/>
              <a:defRPr sz="1000"/>
            </a:lvl5pPr>
            <a:lvl6pPr marL="2474366" indent="0">
              <a:buNone/>
              <a:defRPr sz="1000"/>
            </a:lvl6pPr>
            <a:lvl7pPr marL="2969240" indent="0">
              <a:buNone/>
              <a:defRPr sz="1000"/>
            </a:lvl7pPr>
            <a:lvl8pPr marL="3464113" indent="0">
              <a:buNone/>
              <a:defRPr sz="1000"/>
            </a:lvl8pPr>
            <a:lvl9pPr marL="395898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3908"/>
            <a:ext cx="6805137" cy="1764242"/>
          </a:xfrm>
          <a:prstGeom prst="rect">
            <a:avLst/>
          </a:prstGeom>
        </p:spPr>
        <p:txBody>
          <a:bodyPr vert="horz" lIns="98975" tIns="49487" rIns="98975" bIns="494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69940"/>
            <a:ext cx="6805137" cy="6985908"/>
          </a:xfrm>
          <a:prstGeom prst="rect">
            <a:avLst/>
          </a:prstGeom>
        </p:spPr>
        <p:txBody>
          <a:bodyPr vert="horz" lIns="98975" tIns="49487" rIns="98975" bIns="49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811146"/>
            <a:ext cx="1764295" cy="563576"/>
          </a:xfrm>
          <a:prstGeom prst="rect">
            <a:avLst/>
          </a:prstGeom>
        </p:spPr>
        <p:txBody>
          <a:bodyPr vert="horz" lIns="98975" tIns="49487" rIns="98975" bIns="494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A976-3351-41E2-8B7A-C9743556F3A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811146"/>
            <a:ext cx="2394400" cy="563576"/>
          </a:xfrm>
          <a:prstGeom prst="rect">
            <a:avLst/>
          </a:prstGeom>
        </p:spPr>
        <p:txBody>
          <a:bodyPr vert="horz" lIns="98975" tIns="49487" rIns="98975" bIns="494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811146"/>
            <a:ext cx="1764295" cy="563576"/>
          </a:xfrm>
          <a:prstGeom prst="rect">
            <a:avLst/>
          </a:prstGeom>
        </p:spPr>
        <p:txBody>
          <a:bodyPr vert="horz" lIns="98975" tIns="49487" rIns="98975" bIns="494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4308-BBC7-461B-AE72-D7E13E680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9747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155" indent="-371155" algn="l" defTabSz="98974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4169" indent="-309296" algn="l" defTabSz="98974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7183" indent="-247437" algn="l" defTabSz="98974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2056" indent="-247437" algn="l" defTabSz="98974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6930" indent="-247437" algn="l" defTabSz="98974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803" indent="-247437" algn="l" defTabSz="98974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16676" indent="-247437" algn="l" defTabSz="98974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11550" indent="-247437" algn="l" defTabSz="98974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06423" indent="-247437" algn="l" defTabSz="98974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4873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9747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620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9493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74366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240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64113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58986" algn="l" defTabSz="9897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18136" y="271359"/>
            <a:ext cx="6805137" cy="1204597"/>
          </a:xfrm>
          <a:prstGeom prst="rect">
            <a:avLst/>
          </a:prstGeom>
        </p:spPr>
        <p:txBody>
          <a:bodyPr vert="horz" lIns="98975" tIns="49487" rIns="98975" bIns="49487" rtlCol="0" anchor="ctr">
            <a:noAutofit/>
          </a:bodyPr>
          <a:lstStyle/>
          <a:p>
            <a:pPr marL="0" marR="0" lvl="0" indent="0" algn="ctr" defTabSz="989747" rtl="0" eaLnBrk="1" fontAlgn="auto" latinLnBrk="0" hangingPunct="1">
              <a:lnSpc>
                <a:spcPts val="2598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Карта коррупционных рисков и методов их устранения комитета по труду, занятости и социальной защите Мингорисполкома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92" y="254423"/>
            <a:ext cx="6805137" cy="1204597"/>
          </a:xfrm>
        </p:spPr>
        <p:txBody>
          <a:bodyPr>
            <a:noAutofit/>
          </a:bodyPr>
          <a:lstStyle/>
          <a:p>
            <a:pPr>
              <a:lnSpc>
                <a:spcPts val="2598"/>
              </a:lnSpc>
            </a:pPr>
            <a:r>
              <a:rPr lang="be-BY" sz="2600" dirty="0" smtClean="0">
                <a:solidFill>
                  <a:srgbClr val="FF0000"/>
                </a:solidFill>
              </a:rPr>
              <a:t>Карта коррупционных рисков и методов их устранения комитета по труду, занятости и социальной защите Мингорисполкома</a:t>
            </a:r>
            <a:endParaRPr lang="ru-RU" sz="2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2549" y="1463709"/>
          <a:ext cx="7072362" cy="84010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00066"/>
                <a:gridCol w="1865008"/>
                <a:gridCol w="4707288"/>
              </a:tblGrid>
              <a:tr h="767865"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27697" marR="276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97" marR="276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3972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marL="0" indent="0" algn="l" defTabSz="989747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государственных закупок и иных конкурсных процедур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строгое соблюдение требований законодательства и локальных правовых актов;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размещение в сети Интернет годовых планов закупок;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профессионального уровня специалистов, занимающихся вопросами закупок; 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и проработка экономической целесообразности осуществляемой процедуры государственной закупки, изучение конъюнктуры рынка товаров (работ, услуг);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включение в договоры, заключаемые по результатам процедур закупок, </a:t>
                      </a:r>
                      <a:r>
                        <a:rPr lang="ru-RU" sz="1500" kern="14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антикоррупционной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оговорки;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разъяснение специалистам, занимающимся вопросами закупок: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 ответственности за совершение коррупционных правонарушений;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осуществление внутрихозяйственного контроля;</a:t>
                      </a:r>
                    </a:p>
                    <a:p>
                      <a:pPr marL="0" indent="0" algn="l" defTabSz="989747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269345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условий договоров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приемка товаров (работ, услуг) в соответствии с объемами, по количеству и в сроки согласно договору;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контроль за взаиморасчетами по договорам, в том числе за соответствием цен, указанных в договорах и счетах-фактурах, накладных (актах выполненных работ, оказанных услуг);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контроль гарантийных сроков;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изменение условий договора только в случаях, установленных законодательством;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210" y="407098"/>
          <a:ext cx="7108941" cy="9600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1775"/>
                <a:gridCol w="2208011"/>
                <a:gridCol w="4429155"/>
              </a:tblGrid>
              <a:tr h="46810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43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Необоснованная сдача в аренду (безвозмездное пользование) государственного имущества (оборудования, помещений)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неукоснительное соблюдение законодательства о сдаче в аренду (безвозмездное пользование) государственного имущества;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своевременное взыскание арендной платы, сумм возмещения расходов, перечисление полученной арендной платы (ее части) в бюджет;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246146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Нецелевое и неэффективное использование бюджетных средств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обеспечение систематического контроля за целевым и эффективным использованием бюджетных средств;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заключение договоров на закупку товаров, работ и услуг за счет средств бюджета только в пределах плановых ассигнований; 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комиссионное подписание актов выполненных работ по текущему и капитальному ремонту;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74435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</a:rPr>
                        <a:t>5.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Нецелевое и неэффективное использование внебюджетных   средств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своевременное отражение в бухгалтерском учете денежных средств и материальных ценностей, поступивших из внебюджетных источников;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использование внебюджетных средств на установленные в договорах цели;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295817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</a:rPr>
                        <a:t>6.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Сохранность материальных ценностей и денежных средств, распоряжение имуществом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осуществление финансово-хозяйственной деятельности в строгом соответствии с законодательством, проведение анализа причин и условий возникновения бесхозяйственности, недостачи, хищения и других потерь товарно-материальных ценностей и денежных средств;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своевременное проведение плановой и внеплановой инвентаризации материальных ценностей и денежных средств;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осуществление внутрихозяйственного контроля;</a:t>
                      </a:r>
                    </a:p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15028" y="407098"/>
          <a:ext cx="7009970" cy="84154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51346"/>
                <a:gridCol w="2985695"/>
                <a:gridCol w="3472929"/>
              </a:tblGrid>
              <a:tr h="5059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692" marR="396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9362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</a:rPr>
                        <a:t>7.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Необоснованное согласование выплат стимулирующего характера  руководителям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строгое соблюдение требований законодательства и локальных правовых актов;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78595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8.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Прием граждан руководителями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использование средств видеонаблюдения и аудиозаписи в местах приема граждан и представителей организаций;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проведение приема граждан и представителей организаций с участием третьих лиц</a:t>
                      </a:r>
                    </a:p>
                  </a:txBody>
                  <a:tcPr marL="68580" marR="68580" marT="0" marB="0"/>
                </a:tc>
              </a:tr>
              <a:tr h="177219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9.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Использование своих служебных полномочий при решении личных вопросов, связанных с удовлетворением материальных потребностей должностного лица либо его родственников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275781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10.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92" marR="396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Нарушение должностными лицами требований нормативных правовых, ведомственных, локальных актов, регламентирующих вопросы организации, планирования и проведения мероприятий, предусмотренных должностными (трудовыми) обязанностями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совершенствование механизма отбора должностных лиц для включения в состав комиссий, рабочих групп, принимающих управленческие решения;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повышение квалификации кадров;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аттестация работников;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236266" y="330760"/>
          <a:ext cx="7088733" cy="93911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2582"/>
                <a:gridCol w="3071783"/>
                <a:gridCol w="3544368"/>
              </a:tblGrid>
              <a:tr h="4770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0055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Надзор за соблюдением законодательства о занятости населения, пенсионном обеспечении, надзор за соблюдением законодательства о труде и пенсионном обеспечении по вопросам предоставления компенсаций работникам за работу с вредными и (или) опасными условиями труда и контроль за соблюдением законодательства об оплате труда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строгое соблюдение требований законодательства и локальных правовых актов;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разъяснение работникам: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310055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Ведение административного процесса, составление протоколов об административных правонарушениях в отношении нанимателей и их должностных лиц, подготовка дел об административных правонарушениях для направления в суды на рассмотрение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строгое соблюдение требований законодательства и локальных правовых актов;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разъяснение работникам: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04346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Использование в личных или групповых интересах информации, полученной при выполнении служебных обязанностей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66953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Необоснованное отвлечение сотрудников на различные виды работ, не связанные с их должностными обязанностями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выполнение законодательства о труде (отработка рабочего времени, выполнение должностных обязанностей и пр.);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236266" y="330761"/>
          <a:ext cx="7088733" cy="96054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2582"/>
                <a:gridCol w="3286097"/>
                <a:gridCol w="3330054"/>
              </a:tblGrid>
              <a:tr h="49171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6607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Предоставление не предусмотренных законом преимуществ (семейственность) для поступления на государственную службу, приема на работу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 об ограничении совместной работы близких родственников;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сдача </a:t>
                      </a:r>
                      <a:r>
                        <a:rPr lang="ru-RU" sz="1500" kern="0" dirty="0">
                          <a:latin typeface="+mj-lt"/>
                          <a:ea typeface="Times New Roman"/>
                          <a:cs typeface="Times New Roman"/>
                        </a:rPr>
                        <a:t>квалификационного экзамена для лиц, впервые поступающих на государственную службу;</a:t>
                      </a:r>
                      <a:endParaRPr lang="ru-RU" sz="1500" kern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latin typeface="+mj-lt"/>
                          <a:ea typeface="Times New Roman"/>
                          <a:cs typeface="Times New Roman"/>
                        </a:rPr>
                        <a:t>- запрос характеристик с предыдущих мест работы</a:t>
                      </a: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50858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Несоблюдение государственными должностными лицами, в том числе государственными служащими, ограничений, установленных статьями            17 - 20 Закона Республики Беларусь «О борьбе с коррупцией»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latin typeface="+mj-lt"/>
                          <a:ea typeface="Times New Roman"/>
                          <a:cs typeface="Times New Roman"/>
                        </a:rPr>
                        <a:t>- подписание обязательств о соблюдении ограничений;</a:t>
                      </a:r>
                      <a:endParaRPr lang="ru-RU" sz="1500" kern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разъяснение государственным должностным лицам: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   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  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233905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</a:t>
                      </a: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Требование от физических и юридических лиц информации, предоставление которой не предусмотрено законодательством Республики Беларусь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строгое соблюдение требований законодательства;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оптимизация перечня документов (информации), которые граждане (организации) обязаны предоставить для реализации права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236266" y="330761"/>
          <a:ext cx="7088733" cy="967687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2582"/>
                <a:gridCol w="2786031"/>
                <a:gridCol w="3830120"/>
              </a:tblGrid>
              <a:tr h="47213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6607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</a:t>
                      </a:r>
                    </a:p>
                  </a:txBody>
                  <a:tcPr marL="79383" marR="793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Осуществление административных процедур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порядок и сроки о</a:t>
                      </a: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существления административных процедур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104145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Оказание содействия гражданам в трудоустройстве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 о занятости населения;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1267651">
                <a:tc>
                  <a:txBody>
                    <a:bodyPr/>
                    <a:lstStyle/>
                    <a:p>
                      <a:pPr marL="0" indent="0" algn="ctr" defTabSz="989747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Проведение государственной экспертизы условий труда 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 о порядке проведения государственной экспертизы условий труда;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18885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Оказание нуждающимся пожилым и нетрудоспособным гражданам материальной помощи из средств государственного внебюджетного фонда социальной защиты населения Республики Беларусь </a:t>
                      </a:r>
                      <a:endParaRPr lang="ru-RU" sz="1500" kern="14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условия оказания </a:t>
                      </a: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материальной помощи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54101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Поселение граждан в государственные организации, оказывающие социальные услуги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актуализация электронного банка данных граждан, нуждающихся в поселении в государственные организации, оказывающие социальные услуги;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использование средств видеонаблюдения и аудиозаписи в местах приема граждан и представителей организаций;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условия поселения в государственные организации, оказывающие социальные услуги;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контроль за соблюдением требований законодательства руководителями;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236266" y="330761"/>
          <a:ext cx="7088733" cy="98911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2582"/>
                <a:gridCol w="2928907"/>
                <a:gridCol w="3687244"/>
              </a:tblGrid>
              <a:tr h="47396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3686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Изучение организации работы органов и организаций, входящих в систему комитета, по вопросам в пределах компетенции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строгое соблюдение требований законодательства и локальных правовых актов;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разъяснение работникам: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24103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Распределение бюджетных денежных средств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анализ исполнения бюджетной сметы доходов и расходов;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контроль правильности расходования денежных средств в соответствии с бюджетной классификацией</a:t>
                      </a:r>
                    </a:p>
                  </a:txBody>
                  <a:tcPr marL="68580" marR="68580" marT="0" marB="0"/>
                </a:tc>
              </a:tr>
              <a:tr h="163523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Обеспечение нуждающихся граждан техническими средствами социальной реабилитации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условия обеспечения техническими средствами социальной реабилитации;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350407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</a:t>
                      </a:r>
                      <a:endParaRPr lang="ru-RU" sz="1500" kern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Получение и использование безвозмездной (спонсорской)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порядок получения и использования безвозмездной (спонсорской) помощи;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ведение учета всех операций по использованию полученной безвозмездной (спонсорской) помощи;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предоставление отчета о ее целевом использовании в соответствии с требованиями законодательства и договора предоставления безвозмездной (спонсорской) помощи;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236266" y="330761"/>
          <a:ext cx="7088733" cy="98197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2582"/>
                <a:gridCol w="2786031"/>
                <a:gridCol w="3830120"/>
              </a:tblGrid>
              <a:tr h="46705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500" kern="1400" dirty="0" err="1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коррупционных рисков</a:t>
                      </a: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bg1"/>
                          </a:solidFill>
                        </a:rPr>
                        <a:t>Методы устранения коррупционных рисков</a:t>
                      </a:r>
                      <a:endParaRPr lang="ru-RU" sz="1500" kern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383" marR="793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291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Определение размера оплаты труда и материального поощрения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локальных правовых актов,  определяющего условия и порядок начисления и выплаты заработной платы</a:t>
                      </a: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и материального поощрения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создание и работа комиссии по премированию;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контроль за начислением и перечислением заработной платы</a:t>
                      </a: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и материального поощрения</a:t>
                      </a: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разъяснение работникам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60551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Работа с обращениями граждан и юридических лиц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порядок и сроки рассмотрения обращений;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контроль за рассмотрением обращений;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113697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83" marR="7938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Несоблюдение трудовой дисциплины</a:t>
                      </a:r>
                      <a:endParaRPr lang="ru-RU" sz="1500" kern="14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контроль за соблюдением трудовой дисциплины;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  <a:tr h="310729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500" kern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Привлечение работников к дисциплинарной ответственности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соблюдение требований законодательства, определяющего порядок и сроки привлечения работников к дисциплинарной ответственности;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разъяснение работникам: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обязанности незамедлительно сообщить представителю нанимателя о склонении его к совершению коррупционного правонарушения;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  мер ответственности за совершение коррупционных правонарушений;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привлечение к дисциплинарной ответственности за допущенные нарушения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1527</Words>
  <Application>Microsoft Office PowerPoint</Application>
  <PresentationFormat>Произвольный</PresentationFormat>
  <Paragraphs>190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Карта коррупционных рисков и методов их устранения комитета по труду, занятости и социальной защите Мингорисполкома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Киселева</dc:creator>
  <cp:lastModifiedBy>Киселева Ирина Васильевна</cp:lastModifiedBy>
  <cp:revision>188</cp:revision>
  <dcterms:created xsi:type="dcterms:W3CDTF">2018-10-26T08:37:02Z</dcterms:created>
  <dcterms:modified xsi:type="dcterms:W3CDTF">2020-10-20T14:18:47Z</dcterms:modified>
</cp:coreProperties>
</file>